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12"/>
  </p:notesMasterIdLst>
  <p:sldIdLst>
    <p:sldId id="263" r:id="rId2"/>
    <p:sldId id="264" r:id="rId3"/>
    <p:sldId id="265" r:id="rId4"/>
    <p:sldId id="267" r:id="rId5"/>
    <p:sldId id="266" r:id="rId6"/>
    <p:sldId id="272" r:id="rId7"/>
    <p:sldId id="269" r:id="rId8"/>
    <p:sldId id="270" r:id="rId9"/>
    <p:sldId id="271" r:id="rId10"/>
    <p:sldId id="268" r:id="rId11"/>
  </p:sldIdLst>
  <p:sldSz cx="9144000" cy="5143500" type="screen16x9"/>
  <p:notesSz cx="6858000" cy="9144000"/>
  <p:embeddedFontLst>
    <p:embeddedFont>
      <p:font typeface="IBM Plex Sans" panose="020B0503050203000203" pitchFamily="34" charset="0"/>
      <p:regular r:id="rId13"/>
      <p:bold r:id="rId14"/>
      <p:italic r:id="rId15"/>
      <p:boldItalic r:id="rId16"/>
    </p:embeddedFont>
    <p:embeddedFont>
      <p:font typeface="IBM Plex Sans SemiBold" panose="020B0703050203000203" pitchFamily="34" charset="0"/>
      <p:regular r:id="rId17"/>
      <p:bold r:id="rId18"/>
      <p:italic r:id="rId19"/>
      <p:boldItalic r:id="rId20"/>
    </p:embeddedFont>
    <p:embeddedFont>
      <p:font typeface="Rockwell" panose="02060603020205020403" pitchFamily="18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0" roundtripDataSignature="AMtx7mij50R2kKbfBlmwODO5wHKSIGQT8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150" y="9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50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Столбец1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FAD-496A-AD93-8103127D308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FAD-496A-AD93-8103127D308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Лист1!$A$2:$A$3</c:f>
              <c:strCache>
                <c:ptCount val="2"/>
                <c:pt idx="0">
                  <c:v>Passed</c:v>
                </c:pt>
                <c:pt idx="1">
                  <c:v>Failed</c:v>
                </c:pt>
              </c:strCache>
            </c:str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133</c:v>
                </c:pt>
                <c:pt idx="1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AD-496A-AD93-8103127D308F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FFE-413F-BFEB-BCD6B8B467F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FFE-413F-BFEB-BCD6B8B467F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FFE-413F-BFEB-BCD6B8B467F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FFE-413F-BFEB-BCD6B8B467F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4"/>
                <c:pt idx="0">
                  <c:v>Critical</c:v>
                </c:pt>
                <c:pt idx="1">
                  <c:v>Major</c:v>
                </c:pt>
                <c:pt idx="2">
                  <c:v>Minor</c:v>
                </c:pt>
                <c:pt idx="3">
                  <c:v>Trivial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1</c:v>
                </c:pt>
                <c:pt idx="1">
                  <c:v>7</c:v>
                </c:pt>
                <c:pt idx="2">
                  <c:v>12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FFE-413F-BFEB-BCD6B8B467F4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Столбец1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290-4CA1-82D0-95FFC7C52B2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290-4CA1-82D0-95FFC7C52B2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Лист1!$A$2:$A$3</c:f>
              <c:strCache>
                <c:ptCount val="2"/>
                <c:pt idx="0">
                  <c:v>Passed</c:v>
                </c:pt>
                <c:pt idx="1">
                  <c:v>Failed</c:v>
                </c:pt>
              </c:strCache>
            </c:str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128</c:v>
                </c:pt>
                <c:pt idx="1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290-4CA1-82D0-95FFC7C52B2B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1FD-4102-97ED-072F3C16DFF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1FD-4102-97ED-072F3C16DFF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1FD-4102-97ED-072F3C16DFF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1FD-4102-97ED-072F3C16DFF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4"/>
                <c:pt idx="0">
                  <c:v>Critical</c:v>
                </c:pt>
                <c:pt idx="1">
                  <c:v>Major</c:v>
                </c:pt>
                <c:pt idx="2">
                  <c:v>Minor</c:v>
                </c:pt>
                <c:pt idx="3">
                  <c:v>Trivial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2</c:v>
                </c:pt>
                <c:pt idx="1">
                  <c:v>11</c:v>
                </c:pt>
                <c:pt idx="2">
                  <c:v>12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1FD-4102-97ED-072F3C16DFF7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jpeg>
</file>

<file path=ppt/media/image12.jpeg>
</file>

<file path=ppt/media/image13.png>
</file>

<file path=ppt/media/image14.jpe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Стандартный слайд знакомства.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0818" y="601724"/>
            <a:ext cx="6477805" cy="2190535"/>
          </a:xfrm>
        </p:spPr>
        <p:txBody>
          <a:bodyPr bIns="0" anchor="b">
            <a:normAutofit/>
          </a:bodyPr>
          <a:lstStyle>
            <a:lvl1pPr algn="ctr">
              <a:defRPr sz="495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0818" y="2793056"/>
            <a:ext cx="6477804" cy="733216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35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88684" y="246981"/>
            <a:ext cx="4220081" cy="2319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7626" y="599230"/>
            <a:ext cx="608264" cy="377684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53569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5899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5289" y="599230"/>
            <a:ext cx="1211807" cy="349491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3504" y="599230"/>
            <a:ext cx="5638991" cy="349491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512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фиолетовый фон)">
  <p:cSld name="1_Титульный слайд (фиолетовый фон)">
    <p:bg>
      <p:bgPr>
        <a:solidFill>
          <a:srgbClr val="252525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3" name="Google Shape;13;p31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75489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2_Карточка преподавателя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2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2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32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2" name="Google Shape;22;p32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1395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Заголовок + абзац">
  <p:cSld name="4_Заголовок + абзац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5" name="Google Shape;25;p33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33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80518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85635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0817" y="1317098"/>
            <a:ext cx="6482366" cy="1476755"/>
          </a:xfrm>
        </p:spPr>
        <p:txBody>
          <a:bodyPr anchor="b">
            <a:normAutofit/>
          </a:bodyPr>
          <a:lstStyle>
            <a:lvl1pPr algn="ctr">
              <a:defRPr sz="27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0817" y="2793853"/>
            <a:ext cx="6482366" cy="820490"/>
          </a:xfrm>
        </p:spPr>
        <p:txBody>
          <a:bodyPr tIns="91440">
            <a:normAutofit/>
          </a:bodyPr>
          <a:lstStyle>
            <a:lvl1pPr marL="0" indent="0" algn="ct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31159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913" y="603667"/>
            <a:ext cx="6970183" cy="79447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498" y="1508159"/>
            <a:ext cx="3366491" cy="258644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0605" y="1513007"/>
            <a:ext cx="3366491" cy="25811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01420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94" y="603123"/>
            <a:ext cx="6971702" cy="79223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393" y="1514662"/>
            <a:ext cx="3366596" cy="60145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393" y="2118202"/>
            <a:ext cx="3366596" cy="198334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2019" y="1517253"/>
            <a:ext cx="3366596" cy="60167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2019" y="2116119"/>
            <a:ext cx="3366596" cy="197802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16963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14501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70314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504" y="599230"/>
            <a:ext cx="2221475" cy="1804889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7743" y="599230"/>
            <a:ext cx="4509353" cy="349412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3504" y="2404119"/>
            <a:ext cx="2221475" cy="1686136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29759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5608041" y="361628"/>
            <a:ext cx="3055900" cy="3861826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405" y="847135"/>
            <a:ext cx="4149246" cy="1441724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3292" y="841907"/>
            <a:ext cx="2093378" cy="2899745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400" dirty="0"/>
            </a:lvl1pPr>
          </a:lstStyle>
          <a:p>
            <a:pPr lvl="0" algn="ctr"/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47" y="2294700"/>
            <a:ext cx="4143303" cy="1567601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5537" y="4102393"/>
            <a:ext cx="4145513" cy="240092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85537" y="238981"/>
            <a:ext cx="4155753" cy="2406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91551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8685" y="603390"/>
            <a:ext cx="6968411" cy="7869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8685" y="1511799"/>
            <a:ext cx="6968411" cy="2587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31560" y="247778"/>
            <a:ext cx="2625536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684" y="246981"/>
            <a:ext cx="4220081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0046" y="599230"/>
            <a:ext cx="608264" cy="3776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716718"/>
            <a:ext cx="9144000" cy="187948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4597003"/>
            <a:ext cx="9144000" cy="557213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460360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5148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4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20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6.jp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"/>
          <p:cNvSpPr txBox="1">
            <a:spLocks noGrp="1"/>
          </p:cNvSpPr>
          <p:nvPr>
            <p:ph type="title"/>
          </p:nvPr>
        </p:nvSpPr>
        <p:spPr>
          <a:xfrm>
            <a:off x="420937" y="1485900"/>
            <a:ext cx="3760538" cy="228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" dirty="0"/>
              <a:t>Тестирование компьютерной игры </a:t>
            </a:r>
            <a:r>
              <a:rPr lang="ru-RU" dirty="0"/>
              <a:t>«</a:t>
            </a:r>
            <a:r>
              <a:rPr lang="en-US" dirty="0"/>
              <a:t>Atomic Heart</a:t>
            </a:r>
            <a:r>
              <a:rPr lang="ru-RU" dirty="0"/>
              <a:t>»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AF19A44-9382-AEC1-BB63-9602DBCAA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728" y="1368109"/>
            <a:ext cx="3926336" cy="2944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"/>
          <p:cNvSpPr txBox="1">
            <a:spLocks noGrp="1"/>
          </p:cNvSpPr>
          <p:nvPr>
            <p:ph type="title"/>
          </p:nvPr>
        </p:nvSpPr>
        <p:spPr>
          <a:xfrm>
            <a:off x="323615" y="25931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Итоги тестирования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A6B3E876-851D-0B38-BEAF-FA9D5A470D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641370"/>
              </p:ext>
            </p:extLst>
          </p:nvPr>
        </p:nvGraphicFramePr>
        <p:xfrm>
          <a:off x="76782" y="688493"/>
          <a:ext cx="1940482" cy="2345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1AED9A7A-0051-B8AC-431D-814B1B899A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5850428"/>
              </p:ext>
            </p:extLst>
          </p:nvPr>
        </p:nvGraphicFramePr>
        <p:xfrm>
          <a:off x="1720972" y="688493"/>
          <a:ext cx="2285878" cy="2345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Диаграмма 10">
            <a:extLst>
              <a:ext uri="{FF2B5EF4-FFF2-40B4-BE49-F238E27FC236}">
                <a16:creationId xmlns:a16="http://schemas.microsoft.com/office/drawing/2014/main" id="{FF7443FA-E50B-EF4D-0522-64BF09309C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7481297"/>
              </p:ext>
            </p:extLst>
          </p:nvPr>
        </p:nvGraphicFramePr>
        <p:xfrm>
          <a:off x="4779243" y="688493"/>
          <a:ext cx="1940482" cy="2345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2" name="Диаграмма 11">
            <a:extLst>
              <a:ext uri="{FF2B5EF4-FFF2-40B4-BE49-F238E27FC236}">
                <a16:creationId xmlns:a16="http://schemas.microsoft.com/office/drawing/2014/main" id="{1115D297-82A8-443C-D96B-08E5EA898E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2786170"/>
              </p:ext>
            </p:extLst>
          </p:nvPr>
        </p:nvGraphicFramePr>
        <p:xfrm>
          <a:off x="6519463" y="688493"/>
          <a:ext cx="2170828" cy="2345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01126D6-32B3-68D1-3676-AD92735D8EB7}"/>
              </a:ext>
            </a:extLst>
          </p:cNvPr>
          <p:cNvSpPr txBox="1"/>
          <p:nvPr/>
        </p:nvSpPr>
        <p:spPr>
          <a:xfrm>
            <a:off x="834615" y="3034043"/>
            <a:ext cx="18565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IBM Plex Sans" panose="020B0503050203000203" pitchFamily="34" charset="0"/>
              </a:rPr>
              <a:t>Тестовый стенд №1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4A0B86-6F77-46A4-6736-FF1688A515F1}"/>
              </a:ext>
            </a:extLst>
          </p:cNvPr>
          <p:cNvSpPr txBox="1"/>
          <p:nvPr/>
        </p:nvSpPr>
        <p:spPr>
          <a:xfrm>
            <a:off x="6016243" y="3034043"/>
            <a:ext cx="18565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IBM Plex Sans" panose="020B0503050203000203" pitchFamily="34" charset="0"/>
              </a:rPr>
              <a:t>Тестовый стенд №3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1800" dirty="0">
                <a:solidFill>
                  <a:schemeClr val="dk1"/>
                </a:solidFill>
              </a:rPr>
              <a:t>Петрачкова Анастасия</a:t>
            </a:r>
            <a:endParaRPr sz="1800" dirty="0"/>
          </a:p>
        </p:txBody>
      </p:sp>
      <p:sp>
        <p:nvSpPr>
          <p:cNvPr id="163" name="Google Shape;163;p8"/>
          <p:cNvSpPr txBox="1">
            <a:spLocks noGrp="1"/>
          </p:cNvSpPr>
          <p:nvPr>
            <p:ph type="subTitle" idx="1"/>
          </p:nvPr>
        </p:nvSpPr>
        <p:spPr>
          <a:xfrm>
            <a:off x="3805200" y="1029150"/>
            <a:ext cx="4798800" cy="21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 dirty="0">
                <a:solidFill>
                  <a:schemeClr val="dk2"/>
                </a:solidFill>
              </a:rPr>
              <a:t>Инженер по тестированию. Цифровые профессии, 2022г</a:t>
            </a:r>
            <a:endParaRPr sz="1200" dirty="0">
              <a:solidFill>
                <a:schemeClr val="dk2"/>
              </a:solidFill>
            </a:endParaRPr>
          </a:p>
        </p:txBody>
      </p:sp>
      <p:sp>
        <p:nvSpPr>
          <p:cNvPr id="164" name="Google Shape;164;p8"/>
          <p:cNvSpPr txBox="1">
            <a:spLocks noGrp="1"/>
          </p:cNvSpPr>
          <p:nvPr>
            <p:ph type="subTitle" idx="2"/>
          </p:nvPr>
        </p:nvSpPr>
        <p:spPr>
          <a:xfrm>
            <a:off x="3805200" y="1440000"/>
            <a:ext cx="4798800" cy="1105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dirty="0">
              <a:solidFill>
                <a:schemeClr val="dk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Курская область, г. Железногорск</a:t>
            </a:r>
            <a:endParaRPr sz="1200" dirty="0">
              <a:solidFill>
                <a:schemeClr val="dk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Головоломки, чтение</a:t>
            </a:r>
            <a:endParaRPr sz="1200" dirty="0">
              <a:solidFill>
                <a:schemeClr val="dk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Фанат </a:t>
            </a:r>
            <a:r>
              <a:rPr lang="en-US" sz="1200" dirty="0" err="1">
                <a:solidFill>
                  <a:schemeClr val="dk1"/>
                </a:solidFill>
              </a:rPr>
              <a:t>Soulslike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161" name="Google Shape;161;p8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12700" marR="118110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ru" dirty="0"/>
              <a:t>Давайте знакомиться!</a:t>
            </a:r>
            <a:endParaRPr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BCF0D04-6556-E402-CA46-D8BDDC742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00" y="720000"/>
            <a:ext cx="2284998" cy="28562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Поставленная задача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169" name="Google Shape;169;p9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50000"/>
              </a:lnSpc>
              <a:buAutoNum type="arabicPeriod"/>
            </a:pPr>
            <a:r>
              <a:rPr lang="ru-RU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Изучить литературу, касающуюся темы исследования.</a:t>
            </a:r>
          </a:p>
          <a:p>
            <a:pPr algn="just">
              <a:lnSpc>
                <a:spcPct val="150000"/>
              </a:lnSpc>
              <a:buAutoNum type="arabicPeriod"/>
            </a:pPr>
            <a:r>
              <a:rPr lang="ru-RU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Погрузить в историю развития компьютерных игр</a:t>
            </a:r>
          </a:p>
          <a:p>
            <a:pPr algn="just">
              <a:lnSpc>
                <a:spcPct val="150000"/>
              </a:lnSpc>
              <a:buAutoNum type="arabicPeriod"/>
            </a:pPr>
            <a:r>
              <a:rPr lang="ru-RU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Ознакомиться с видами тестирования компьютерных игр</a:t>
            </a:r>
          </a:p>
          <a:p>
            <a:pPr algn="just">
              <a:lnSpc>
                <a:spcPct val="150000"/>
              </a:lnSpc>
              <a:buAutoNum type="arabicPeriod"/>
            </a:pPr>
            <a:r>
              <a:rPr lang="ru-RU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Составить план тестирования для разных компьютеров</a:t>
            </a:r>
          </a:p>
          <a:p>
            <a:pPr algn="just">
              <a:lnSpc>
                <a:spcPct val="150000"/>
              </a:lnSpc>
              <a:buAutoNum type="arabicPeriod"/>
            </a:pPr>
            <a:r>
              <a:rPr lang="ru-RU" sz="14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Выполнить тестирование на разных компьютерах</a:t>
            </a:r>
          </a:p>
          <a:p>
            <a:pPr algn="just">
              <a:lnSpc>
                <a:spcPct val="150000"/>
              </a:lnSpc>
              <a:buAutoNum type="arabicPeriod"/>
            </a:pPr>
            <a:r>
              <a:rPr lang="ru-RU" sz="1400" kern="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Провести анализ тестирования и сделать выводы по работоспособности тестовых стендов</a:t>
            </a:r>
            <a:endParaRPr sz="1050" dirty="0">
              <a:solidFill>
                <a:schemeClr val="dk1"/>
              </a:solidFill>
              <a:highlight>
                <a:schemeClr val="lt1"/>
              </a:highlight>
              <a:latin typeface="IBM Plex Sans" panose="020B050305020300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"/>
          <p:cNvSpPr txBox="1">
            <a:spLocks noGrp="1"/>
          </p:cNvSpPr>
          <p:nvPr>
            <p:ph type="title"/>
          </p:nvPr>
        </p:nvSpPr>
        <p:spPr>
          <a:xfrm>
            <a:off x="297253" y="20741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Современные игры 2023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2E892F5-3C65-93C5-F57B-6FD64EF41F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253" y="604639"/>
            <a:ext cx="2067679" cy="1550190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607354-4446-D1EC-ABA9-C956BE2A069C}"/>
              </a:ext>
            </a:extLst>
          </p:cNvPr>
          <p:cNvSpPr txBox="1"/>
          <p:nvPr/>
        </p:nvSpPr>
        <p:spPr>
          <a:xfrm>
            <a:off x="503176" y="2201708"/>
            <a:ext cx="15095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err="1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Hogwarts</a:t>
            </a:r>
            <a:r>
              <a:rPr lang="ru-RU" sz="12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Legacy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E36A26B-20CA-E995-2296-A0792823CE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69" y="2517617"/>
            <a:ext cx="1506186" cy="2259279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E07BDA-563C-990C-002E-EF9C0A9279A2}"/>
              </a:ext>
            </a:extLst>
          </p:cNvPr>
          <p:cNvSpPr txBox="1"/>
          <p:nvPr/>
        </p:nvSpPr>
        <p:spPr>
          <a:xfrm>
            <a:off x="353869" y="4815806"/>
            <a:ext cx="18606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Resident Evil 4: Remake</a:t>
            </a:r>
            <a:endParaRPr lang="ru-RU" sz="12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453EA-E2DE-BDDC-C470-8461EC85A2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1982" y="3160896"/>
            <a:ext cx="1432476" cy="1793409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F4720E-7F0C-A28C-79B8-096B34463796}"/>
              </a:ext>
            </a:extLst>
          </p:cNvPr>
          <p:cNvSpPr txBox="1"/>
          <p:nvPr/>
        </p:nvSpPr>
        <p:spPr>
          <a:xfrm>
            <a:off x="2514017" y="4936090"/>
            <a:ext cx="1815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Star Wars Jedi: Survivor</a:t>
            </a:r>
            <a:endParaRPr lang="ru-RU" sz="12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6EE1B98-737D-C4C5-934E-C4E8650142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3825" y="604639"/>
            <a:ext cx="1506186" cy="2259279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7BC7291-FDF2-4D4C-1DCB-4899C72EAB5E}"/>
              </a:ext>
            </a:extLst>
          </p:cNvPr>
          <p:cNvSpPr txBox="1"/>
          <p:nvPr/>
        </p:nvSpPr>
        <p:spPr>
          <a:xfrm>
            <a:off x="2932041" y="2863918"/>
            <a:ext cx="7897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Diablo 4</a:t>
            </a:r>
            <a:endParaRPr lang="ru-RU" sz="12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7C8BAAF-CEA7-4B08-6157-C6E68BC0CE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253" y="592878"/>
            <a:ext cx="1602733" cy="1924739"/>
          </a:xfrm>
          <a:prstGeom prst="rect">
            <a:avLst/>
          </a:prstGeom>
          <a:noFill/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3AD8FFE-140A-92C1-1AB7-DE7204B6B195}"/>
              </a:ext>
            </a:extLst>
          </p:cNvPr>
          <p:cNvSpPr txBox="1"/>
          <p:nvPr/>
        </p:nvSpPr>
        <p:spPr>
          <a:xfrm>
            <a:off x="4556509" y="2571750"/>
            <a:ext cx="1368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Mortal Kombat 1</a:t>
            </a:r>
            <a:endParaRPr lang="ru-RU" sz="12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A54D8C2-069B-3D13-EC2E-33558CAAF7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889" y="2902882"/>
            <a:ext cx="1267298" cy="1660705"/>
          </a:xfrm>
          <a:prstGeom prst="rect">
            <a:avLst/>
          </a:prstGeom>
          <a:noFill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3B86F90-38FF-01CF-2A7D-43A550AD30C6}"/>
              </a:ext>
            </a:extLst>
          </p:cNvPr>
          <p:cNvSpPr txBox="1"/>
          <p:nvPr/>
        </p:nvSpPr>
        <p:spPr>
          <a:xfrm>
            <a:off x="4125432" y="4617720"/>
            <a:ext cx="2010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Assassin`s Creed Mirage</a:t>
            </a:r>
            <a:endParaRPr lang="ru-RU" sz="12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" name="Рисунок 15" descr="Обложка игры">
            <a:extLst>
              <a:ext uri="{FF2B5EF4-FFF2-40B4-BE49-F238E27FC236}">
                <a16:creationId xmlns:a16="http://schemas.microsoft.com/office/drawing/2014/main" id="{1C826FC2-31D3-64B6-2467-08AE493CDA6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228" y="663245"/>
            <a:ext cx="2720980" cy="408121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C87140B-E0C9-89C3-E8F2-1D41596AD0E4}"/>
              </a:ext>
            </a:extLst>
          </p:cNvPr>
          <p:cNvSpPr txBox="1"/>
          <p:nvPr/>
        </p:nvSpPr>
        <p:spPr>
          <a:xfrm>
            <a:off x="7146841" y="4779193"/>
            <a:ext cx="1214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Atomic Heart</a:t>
            </a:r>
            <a:endParaRPr lang="ru-RU" sz="12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План работы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F073D3F6-F306-B62E-AD8E-407444BB82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5006195"/>
              </p:ext>
            </p:extLst>
          </p:nvPr>
        </p:nvGraphicFramePr>
        <p:xfrm>
          <a:off x="3078248" y="1191656"/>
          <a:ext cx="5525752" cy="32918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81438">
                  <a:extLst>
                    <a:ext uri="{9D8B030D-6E8A-4147-A177-3AD203B41FA5}">
                      <a16:colId xmlns:a16="http://schemas.microsoft.com/office/drawing/2014/main" val="1938738202"/>
                    </a:ext>
                  </a:extLst>
                </a:gridCol>
                <a:gridCol w="1381438">
                  <a:extLst>
                    <a:ext uri="{9D8B030D-6E8A-4147-A177-3AD203B41FA5}">
                      <a16:colId xmlns:a16="http://schemas.microsoft.com/office/drawing/2014/main" val="2109753763"/>
                    </a:ext>
                  </a:extLst>
                </a:gridCol>
                <a:gridCol w="1381438">
                  <a:extLst>
                    <a:ext uri="{9D8B030D-6E8A-4147-A177-3AD203B41FA5}">
                      <a16:colId xmlns:a16="http://schemas.microsoft.com/office/drawing/2014/main" val="730032893"/>
                    </a:ext>
                  </a:extLst>
                </a:gridCol>
                <a:gridCol w="1381438">
                  <a:extLst>
                    <a:ext uri="{9D8B030D-6E8A-4147-A177-3AD203B41FA5}">
                      <a16:colId xmlns:a16="http://schemas.microsoft.com/office/drawing/2014/main" val="1909244192"/>
                    </a:ext>
                  </a:extLst>
                </a:gridCol>
              </a:tblGrid>
              <a:tr h="164633">
                <a:tc rowSpan="2"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Характеристики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Модели систем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340654"/>
                  </a:ext>
                </a:extLst>
              </a:tr>
              <a:tr h="164633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</a:rPr>
                        <a:t>Тестовый стенд 1</a:t>
                      </a:r>
                      <a:endParaRPr lang="ru-RU" sz="14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Тестовый стенд 2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Тестовый стенд 3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009236"/>
                  </a:ext>
                </a:extLst>
              </a:tr>
              <a:tr h="658530"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Операционная система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Windows 10 Pro 64-</a:t>
                      </a:r>
                      <a:r>
                        <a:rPr lang="ru-RU" sz="1200" kern="100" dirty="0">
                          <a:effectLst/>
                        </a:rPr>
                        <a:t>разрядная</a:t>
                      </a:r>
                      <a:endParaRPr lang="ru-RU" sz="14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Windows</a:t>
                      </a:r>
                      <a:r>
                        <a:rPr lang="ru-RU" sz="1200" kern="100" dirty="0">
                          <a:effectLst/>
                        </a:rPr>
                        <a:t> 10 Домашняя для одного языка 64-разрядная</a:t>
                      </a:r>
                      <a:endParaRPr lang="ru-RU" sz="14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Windows</a:t>
                      </a:r>
                      <a:r>
                        <a:rPr lang="ru-RU" sz="1200" kern="100">
                          <a:effectLst/>
                        </a:rPr>
                        <a:t> 10 Домашняя для одного языка 64-разрядная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5197659"/>
                  </a:ext>
                </a:extLst>
              </a:tr>
              <a:tr h="585360"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Процессор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12th Gen Intel® Core™ i5-12600KF 3.70 GHz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Intel® Core™ i5-3337U</a:t>
                      </a:r>
                      <a:endParaRPr lang="ru-RU" sz="1400" kern="100">
                        <a:effectLst/>
                      </a:endParaRPr>
                    </a:p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1.80 GHz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AMD Ryzen 5 2600X Six-Core Processor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00989190"/>
                  </a:ext>
                </a:extLst>
              </a:tr>
              <a:tr h="329265"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Оперативная память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32 </a:t>
                      </a:r>
                      <a:r>
                        <a:rPr lang="ru-RU" sz="1200" kern="100">
                          <a:effectLst/>
                        </a:rPr>
                        <a:t>Гб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6 Гб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16 </a:t>
                      </a:r>
                      <a:r>
                        <a:rPr lang="ru-RU" sz="1200" kern="100">
                          <a:effectLst/>
                        </a:rPr>
                        <a:t>Гб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04869390"/>
                  </a:ext>
                </a:extLst>
              </a:tr>
              <a:tr h="329265"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Видеокарта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NVIDIA GeForce RTX 4070 Ti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Intel® HD Graphics 4000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Radeon RX 570 Series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4528725"/>
                  </a:ext>
                </a:extLst>
              </a:tr>
              <a:tr h="164633"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Экран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2560х1440 (144</a:t>
                      </a:r>
                      <a:r>
                        <a:rPr lang="en-US" sz="1200" kern="100">
                          <a:effectLst/>
                        </a:rPr>
                        <a:t>Hz)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1920x1080 (60 Hz)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3891360"/>
                  </a:ext>
                </a:extLst>
              </a:tr>
              <a:tr h="164633"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HDD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232 </a:t>
                      </a:r>
                      <a:r>
                        <a:rPr lang="ru-RU" sz="1200" kern="100">
                          <a:effectLst/>
                        </a:rPr>
                        <a:t>Гб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446 </a:t>
                      </a:r>
                      <a:r>
                        <a:rPr lang="ru-RU" sz="1200" kern="100">
                          <a:effectLst/>
                        </a:rPr>
                        <a:t>ГБ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61962641"/>
                  </a:ext>
                </a:extLst>
              </a:tr>
              <a:tr h="164633"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</a:rPr>
                        <a:t>Версия DirectX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12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12</a:t>
                      </a:r>
                      <a:endParaRPr lang="ru-RU" sz="14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12</a:t>
                      </a:r>
                      <a:endParaRPr lang="ru-RU" sz="14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95839856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97288FEA-509B-9AF7-CD40-01ED71180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000" y="1766274"/>
            <a:ext cx="2482406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  <a:cs typeface="Times New Roman" panose="02020603050405020304" pitchFamily="18" charset="0"/>
              </a:rPr>
              <a:t>Три тестовых стенда разных поколений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  <a:cs typeface="Times New Roman" panose="02020603050405020304" pitchFamily="18" charset="0"/>
              </a:rPr>
              <a:t>Приобретенная игра в </a:t>
            </a:r>
            <a:r>
              <a:rPr kumimoji="0" lang="en-US" altLang="ru-RU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  <a:cs typeface="Times New Roman" panose="02020603050405020304" pitchFamily="18" charset="0"/>
              </a:rPr>
              <a:t>VK </a:t>
            </a:r>
            <a:r>
              <a:rPr lang="en-US" altLang="ru-RU" dirty="0">
                <a:solidFill>
                  <a:schemeClr val="bg1"/>
                </a:solidFill>
                <a:latin typeface="IBM Plex Sans" panose="020B0503050203000203" pitchFamily="34" charset="0"/>
                <a:cs typeface="Times New Roman" panose="02020603050405020304" pitchFamily="18" charset="0"/>
              </a:rPr>
              <a:t>Play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lang="ru-RU" altLang="ru-RU" dirty="0">
                <a:solidFill>
                  <a:schemeClr val="bg1"/>
                </a:solidFill>
                <a:latin typeface="IBM Plex Sans" panose="020B0503050203000203" pitchFamily="34" charset="0"/>
                <a:cs typeface="Times New Roman" panose="02020603050405020304" pitchFamily="18" charset="0"/>
              </a:rPr>
              <a:t>Время тестирования: 52 часа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F1204-1504-032F-514A-164EA77EE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536" y="224409"/>
            <a:ext cx="8064000" cy="276999"/>
          </a:xfrm>
        </p:spPr>
        <p:txBody>
          <a:bodyPr/>
          <a:lstStyle/>
          <a:p>
            <a:r>
              <a:rPr lang="ru-RU" dirty="0"/>
              <a:t>Тестирование тестовых стендов с помощью бенчмарка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1DA411D-0545-4CF6-DB00-E041B52049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74" y="1553519"/>
            <a:ext cx="2832111" cy="1782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B732F0-BA6E-CAAB-53B2-D988344BB3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45" y="1560076"/>
            <a:ext cx="2842610" cy="1775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55217F9-AB1C-D3D4-7BB8-39B96D3D70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315" y="1546962"/>
            <a:ext cx="2824888" cy="176903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BB1B9D-82CF-EC43-4225-1A30B4943465}"/>
              </a:ext>
            </a:extLst>
          </p:cNvPr>
          <p:cNvSpPr txBox="1"/>
          <p:nvPr/>
        </p:nvSpPr>
        <p:spPr>
          <a:xfrm>
            <a:off x="720630" y="3335668"/>
            <a:ext cx="18565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IBM Plex Sans" panose="020B0503050203000203" pitchFamily="34" charset="0"/>
              </a:rPr>
              <a:t>Тестовый стенд №1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9E339C-57DC-6FED-9B16-E9D55CC6DE59}"/>
              </a:ext>
            </a:extLst>
          </p:cNvPr>
          <p:cNvSpPr txBox="1"/>
          <p:nvPr/>
        </p:nvSpPr>
        <p:spPr>
          <a:xfrm>
            <a:off x="3683851" y="3349108"/>
            <a:ext cx="18565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IBM Plex Sans" panose="020B0503050203000203" pitchFamily="34" charset="0"/>
              </a:rPr>
              <a:t>Тестовый стенд №2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E106B0-0D6D-978B-D26C-0EC6A0C4105E}"/>
              </a:ext>
            </a:extLst>
          </p:cNvPr>
          <p:cNvSpPr txBox="1"/>
          <p:nvPr/>
        </p:nvSpPr>
        <p:spPr>
          <a:xfrm>
            <a:off x="6799179" y="3349108"/>
            <a:ext cx="18565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IBM Plex Sans" panose="020B0503050203000203" pitchFamily="34" charset="0"/>
              </a:rPr>
              <a:t>Тестовый стенд №3</a:t>
            </a:r>
          </a:p>
        </p:txBody>
      </p:sp>
    </p:spTree>
    <p:extLst>
      <p:ext uri="{BB962C8B-B14F-4D97-AF65-F5344CB8AC3E}">
        <p14:creationId xmlns:p14="http://schemas.microsoft.com/office/powerpoint/2010/main" val="962319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F1204-1504-032F-514A-164EA77EE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536" y="224409"/>
            <a:ext cx="8064000" cy="276999"/>
          </a:xfrm>
        </p:spPr>
        <p:txBody>
          <a:bodyPr/>
          <a:lstStyle/>
          <a:p>
            <a:r>
              <a:rPr lang="ru-RU" dirty="0"/>
              <a:t>Самые популярные  баги тестового стенда №1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4A5C7A4-2B34-DE02-EB50-9542E751B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52" y="1018429"/>
            <a:ext cx="2826960" cy="158968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9C33295-15E7-C7A6-82C3-4927F1FCC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52" y="2766643"/>
            <a:ext cx="2826960" cy="158968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4E4C73D-E7F4-B9CE-CC0A-32D86E6F3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9071" y="982067"/>
            <a:ext cx="2825858" cy="158968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99CE783-2B64-3B12-C905-24AF23E5B0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7969" y="2766643"/>
            <a:ext cx="2826960" cy="1589682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A6DAEF0-B9D2-98B0-115B-8AFEEDF05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6988" y="982067"/>
            <a:ext cx="2825856" cy="1589682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2B4A842-8C26-C20C-8669-482F93B049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5886" y="2766643"/>
            <a:ext cx="2826961" cy="158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561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F1204-1504-032F-514A-164EA77EE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536" y="224409"/>
            <a:ext cx="8064000" cy="276999"/>
          </a:xfrm>
        </p:spPr>
        <p:txBody>
          <a:bodyPr/>
          <a:lstStyle/>
          <a:p>
            <a:r>
              <a:rPr lang="ru-RU" dirty="0"/>
              <a:t>Тестирование тестового стенда №2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92E8E9-B5EB-49AF-0137-F8722124B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362" y="1671892"/>
            <a:ext cx="4867275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442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F1204-1504-032F-514A-164EA77EE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536" y="224409"/>
            <a:ext cx="8064000" cy="276999"/>
          </a:xfrm>
        </p:spPr>
        <p:txBody>
          <a:bodyPr/>
          <a:lstStyle/>
          <a:p>
            <a:r>
              <a:rPr lang="ru-RU" dirty="0"/>
              <a:t>Самые популярные баги тестового стенда №3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DE42C5-2F1C-A2A0-8341-30D3B0D4D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12" y="600293"/>
            <a:ext cx="3180981" cy="178691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120EDD4-5D37-F8FD-CC38-1FEAC7279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12" y="2571750"/>
            <a:ext cx="3178033" cy="178691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A952071-8989-E6E5-E013-6502C066F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3127" y="600293"/>
            <a:ext cx="3189501" cy="178691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B5B89DA-06BE-52C8-C853-5F0E00A511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7225" y="2571750"/>
            <a:ext cx="3178033" cy="178691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23DF596-FC35-8E2E-C7D1-3DDC0D2B86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5078" y="1148671"/>
            <a:ext cx="2019810" cy="247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384755"/>
      </p:ext>
    </p:extLst>
  </p:cSld>
  <p:clrMapOvr>
    <a:masterClrMapping/>
  </p:clrMapOvr>
</p:sld>
</file>

<file path=ppt/theme/theme1.xml><?xml version="1.0" encoding="utf-8"?>
<a:theme xmlns:a="http://schemas.openxmlformats.org/drawingml/2006/main" name="Галерея">
  <a:themeElements>
    <a:clrScheme name="Галерея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Галерея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алерея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286</Words>
  <Application>Microsoft Office PowerPoint</Application>
  <PresentationFormat>Экран (16:9)</PresentationFormat>
  <Paragraphs>73</Paragraphs>
  <Slides>10</Slides>
  <Notes>6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Rockwell</vt:lpstr>
      <vt:lpstr>IBM Plex Sans SemiBold</vt:lpstr>
      <vt:lpstr>IBM Plex Sans</vt:lpstr>
      <vt:lpstr>Times New Roman</vt:lpstr>
      <vt:lpstr>Arial</vt:lpstr>
      <vt:lpstr>Галерея</vt:lpstr>
      <vt:lpstr>Диаграмма Microsoft Excel</vt:lpstr>
      <vt:lpstr>Тестирование компьютерной игры «Atomic Heart»</vt:lpstr>
      <vt:lpstr>Петрачкова Анастасия</vt:lpstr>
      <vt:lpstr>Поставленная задача</vt:lpstr>
      <vt:lpstr>Современные игры 2023</vt:lpstr>
      <vt:lpstr>План работы</vt:lpstr>
      <vt:lpstr>Тестирование тестовых стендов с помощью бенчмарка</vt:lpstr>
      <vt:lpstr>Самые популярные  баги тестового стенда №1</vt:lpstr>
      <vt:lpstr>Тестирование тестового стенда №2</vt:lpstr>
      <vt:lpstr>Самые популярные баги тестового стенда №3</vt:lpstr>
      <vt:lpstr>Итоги тестирования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Тестирование компьютерной игры «Atomic Heart»</dc:title>
  <dc:creator>Пользователь</dc:creator>
  <cp:lastModifiedBy>Пользователь</cp:lastModifiedBy>
  <cp:revision>1</cp:revision>
  <dcterms:modified xsi:type="dcterms:W3CDTF">2023-12-04T08:42:09Z</dcterms:modified>
</cp:coreProperties>
</file>